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12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245"/>
    <a:srgbClr val="005274"/>
    <a:srgbClr val="414246"/>
    <a:srgbClr val="FFFFFF"/>
    <a:srgbClr val="FFD905"/>
    <a:srgbClr val="D415CC"/>
    <a:srgbClr val="009CA9"/>
    <a:srgbClr val="FFAF05"/>
    <a:srgbClr val="02E8FB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C8A9BE-206B-4C60-8B22-6347A7F2B78B}" v="2" dt="2021-02-20T02:39:07.1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0"/>
    <p:restoredTop sz="90488" autoAdjust="0"/>
  </p:normalViewPr>
  <p:slideViewPr>
    <p:cSldViewPr snapToGrid="0">
      <p:cViewPr>
        <p:scale>
          <a:sx n="90" d="100"/>
          <a:sy n="90" d="100"/>
        </p:scale>
        <p:origin x="105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456" y="12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F126A-4480-0941-B55B-ABE7AC49FFB6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F52F7-51A8-0443-8D02-D7C27BD37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91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126BB-5DB1-7740-B7E2-6D584187601F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4F707-D0F9-CC4D-BC24-D90835D71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51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4F707-D0F9-CC4D-BC24-D90835D71F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23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ck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 with low confidence">
            <a:extLst>
              <a:ext uri="{FF2B5EF4-FFF2-40B4-BE49-F238E27FC236}">
                <a16:creationId xmlns:a16="http://schemas.microsoft.com/office/drawing/2014/main" id="{E1BD2EDF-689E-4162-8A51-BC543DC7FA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814" b="7794"/>
          <a:stretch/>
        </p:blipFill>
        <p:spPr>
          <a:xfrm>
            <a:off x="0" y="0"/>
            <a:ext cx="12189554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9233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6000" b="0" i="0" spc="0">
                <a:solidFill>
                  <a:schemeClr val="tx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</a:lstStyle>
          <a:p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524000" y="3322638"/>
            <a:ext cx="9144000" cy="4746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800" b="0" i="0" baseline="0">
                <a:solidFill>
                  <a:schemeClr val="tx1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797300"/>
            <a:ext cx="9144000" cy="84613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2000" b="0" i="0" dirty="0">
                <a:latin typeface="Open Sans" charset="0"/>
                <a:ea typeface="Open Sans" charset="0"/>
                <a:cs typeface="Open Sans" charset="0"/>
              </a:rPr>
              <a:t>Test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C95972-5958-BA4A-8CE7-12125C85DA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0" y="6375400"/>
            <a:ext cx="1096292" cy="22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09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0B29E9E-0093-504E-91CA-C9D26DDA12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911" b="13806"/>
          <a:stretch/>
        </p:blipFill>
        <p:spPr>
          <a:xfrm>
            <a:off x="1" y="0"/>
            <a:ext cx="12192000" cy="6145620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857719"/>
            <a:ext cx="9144000" cy="165576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400" b="0" i="0" baseline="0">
                <a:solidFill>
                  <a:srgbClr val="414245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subhead or first point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524000" y="2570381"/>
            <a:ext cx="2197100" cy="0"/>
          </a:xfrm>
          <a:prstGeom prst="line">
            <a:avLst/>
          </a:prstGeom>
          <a:ln w="50800">
            <a:solidFill>
              <a:srgbClr val="005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76444"/>
            <a:ext cx="9144000" cy="219233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6000" b="0" i="0" spc="0">
                <a:solidFill>
                  <a:srgbClr val="414245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59905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F86A3A-C64C-174D-B661-08A9DCE5E3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4246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6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23544" y="457200"/>
            <a:ext cx="9756648" cy="338328"/>
          </a:xfrm>
          <a:prstGeom prst="rect">
            <a:avLst/>
          </a:prstGeom>
        </p:spPr>
        <p:txBody>
          <a:bodyPr lIns="182880" rIns="182880" anchor="ctr" anchorCtr="0"/>
          <a:lstStyle>
            <a:lvl1pPr marL="0" indent="0">
              <a:buNone/>
              <a:defRPr sz="2800" b="0" i="0" baseline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Section Title</a:t>
            </a:r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>
          <a:xfrm>
            <a:off x="914400" y="404734"/>
            <a:ext cx="0" cy="412146"/>
          </a:xfrm>
          <a:prstGeom prst="line">
            <a:avLst/>
          </a:prstGeom>
          <a:ln w="19050">
            <a:solidFill>
              <a:srgbClr val="005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954792" y="1252728"/>
            <a:ext cx="9725400" cy="434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  <a:lvl2pPr>
              <a:defRPr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8015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1115568"/>
            <a:ext cx="9821682" cy="1513332"/>
          </a:xfrm>
          <a:prstGeom prst="rect">
            <a:avLst/>
          </a:prstGeom>
        </p:spPr>
        <p:txBody>
          <a:bodyPr wrap="square" lIns="182880" rIns="18288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4800" b="0" i="0" spc="0" baseline="0">
                <a:solidFill>
                  <a:srgbClr val="414245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Large headline with additional text and here’s a second line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23544" y="457200"/>
            <a:ext cx="9756648" cy="338328"/>
          </a:xfrm>
          <a:prstGeom prst="rect">
            <a:avLst/>
          </a:prstGeom>
        </p:spPr>
        <p:txBody>
          <a:bodyPr lIns="182880" rIns="182880" anchor="ctr" anchorCtr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 sz="2800" b="0" i="0" baseline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Section Title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C7BE44F-781F-BA44-B0AE-CC096207DE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4792" y="2948940"/>
            <a:ext cx="9725400" cy="265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  <a:lvl2pPr>
              <a:defRPr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C2AC14-4E37-6E45-923B-F80EA250E43A}"/>
              </a:ext>
            </a:extLst>
          </p:cNvPr>
          <p:cNvCxnSpPr>
            <a:cxnSpLocks/>
          </p:cNvCxnSpPr>
          <p:nvPr userDrawn="1"/>
        </p:nvCxnSpPr>
        <p:spPr>
          <a:xfrm>
            <a:off x="914400" y="404734"/>
            <a:ext cx="0" cy="412146"/>
          </a:xfrm>
          <a:prstGeom prst="line">
            <a:avLst/>
          </a:prstGeom>
          <a:ln w="19050">
            <a:solidFill>
              <a:srgbClr val="005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03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23544" y="457200"/>
            <a:ext cx="9756648" cy="338328"/>
          </a:xfrm>
          <a:prstGeom prst="rect">
            <a:avLst/>
          </a:prstGeom>
        </p:spPr>
        <p:txBody>
          <a:bodyPr lIns="182880" rIns="182880" anchor="ctr" anchorCtr="0"/>
          <a:lstStyle>
            <a:lvl1pPr marL="0" indent="0">
              <a:buNone/>
              <a:defRPr sz="2800" b="0" i="0" baseline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Section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1115568"/>
            <a:ext cx="9821682" cy="1513332"/>
          </a:xfrm>
          <a:prstGeom prst="rect">
            <a:avLst/>
          </a:prstGeom>
        </p:spPr>
        <p:txBody>
          <a:bodyPr wrap="square" lIns="182880" rIns="18288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4800" b="0" i="0" spc="0" baseline="0">
                <a:solidFill>
                  <a:srgbClr val="414245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Large headline with additional text and here’s a second line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882900"/>
            <a:ext cx="10350500" cy="2933700"/>
          </a:xfrm>
          <a:prstGeom prst="rect">
            <a:avLst/>
          </a:prstGeom>
        </p:spPr>
        <p:txBody>
          <a:bodyPr lIns="182880" rIns="182880"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rgbClr val="414246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b="0" i="0" dirty="0">
                <a:latin typeface="Open Sans" charset="0"/>
                <a:ea typeface="Open Sans" charset="0"/>
                <a:cs typeface="Open Sans" charset="0"/>
              </a:rPr>
              <a:t>First point</a:t>
            </a:r>
          </a:p>
          <a:p>
            <a:r>
              <a:rPr lang="en-US" b="0" i="0" dirty="0">
                <a:latin typeface="Open Sans" charset="0"/>
                <a:ea typeface="Open Sans" charset="0"/>
                <a:cs typeface="Open Sans" charset="0"/>
              </a:rPr>
              <a:t>Second point</a:t>
            </a:r>
          </a:p>
          <a:p>
            <a:r>
              <a:rPr lang="en-US" b="0" i="0" dirty="0">
                <a:latin typeface="Open Sans" charset="0"/>
                <a:ea typeface="Open Sans" charset="0"/>
                <a:cs typeface="Open Sans" charset="0"/>
              </a:rPr>
              <a:t>Third point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53AAD4-2839-0541-9413-607DE3ABADAC}"/>
              </a:ext>
            </a:extLst>
          </p:cNvPr>
          <p:cNvCxnSpPr>
            <a:cxnSpLocks/>
          </p:cNvCxnSpPr>
          <p:nvPr userDrawn="1"/>
        </p:nvCxnSpPr>
        <p:spPr>
          <a:xfrm>
            <a:off x="914400" y="404734"/>
            <a:ext cx="0" cy="412146"/>
          </a:xfrm>
          <a:prstGeom prst="line">
            <a:avLst/>
          </a:prstGeom>
          <a:ln w="19050">
            <a:solidFill>
              <a:srgbClr val="005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924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Media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1193801"/>
            <a:ext cx="6502400" cy="1473200"/>
          </a:xfrm>
          <a:prstGeom prst="rect">
            <a:avLst/>
          </a:prstGeom>
        </p:spPr>
        <p:txBody>
          <a:bodyPr wrap="square" lIns="182880" rIns="18288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4800" b="0" i="0" spc="0" baseline="0">
                <a:solidFill>
                  <a:srgbClr val="414245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Small media with text slide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23544" y="457200"/>
            <a:ext cx="6671056" cy="338328"/>
          </a:xfrm>
          <a:prstGeom prst="rect">
            <a:avLst/>
          </a:prstGeom>
        </p:spPr>
        <p:txBody>
          <a:bodyPr lIns="182880" rIns="182880" anchor="ctr" anchorCtr="0"/>
          <a:lstStyle>
            <a:lvl1pPr marL="0" indent="0">
              <a:buNone/>
              <a:defRPr sz="2800" b="0" i="0" baseline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Section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882900"/>
            <a:ext cx="6502400" cy="2933700"/>
          </a:xfrm>
          <a:prstGeom prst="rect">
            <a:avLst/>
          </a:prstGeom>
        </p:spPr>
        <p:txBody>
          <a:bodyPr lIns="182880" rIns="182880">
            <a:normAutofit/>
          </a:bodyPr>
          <a:lstStyle>
            <a:lvl1pPr marL="0" indent="0">
              <a:lnSpc>
                <a:spcPct val="140000"/>
              </a:lnSpc>
              <a:buNone/>
              <a:defRPr sz="1800" b="0" i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quam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pharetra. Class </a:t>
            </a:r>
            <a:r>
              <a:rPr lang="en-US" err="1"/>
              <a:t>aptent</a:t>
            </a:r>
            <a:r>
              <a:rPr lang="en-US"/>
              <a:t> </a:t>
            </a:r>
            <a:r>
              <a:rPr lang="en-US" err="1"/>
              <a:t>taciti</a:t>
            </a:r>
            <a:r>
              <a:rPr lang="en-US"/>
              <a:t> </a:t>
            </a:r>
            <a:r>
              <a:rPr lang="en-US" err="1"/>
              <a:t>sociosqu</a:t>
            </a:r>
            <a:r>
              <a:rPr lang="en-US"/>
              <a:t> ad </a:t>
            </a:r>
            <a:r>
              <a:rPr lang="en-US" err="1"/>
              <a:t>litora</a:t>
            </a:r>
            <a:r>
              <a:rPr lang="en-US"/>
              <a:t> </a:t>
            </a:r>
            <a:r>
              <a:rPr lang="en-US" err="1"/>
              <a:t>torquent</a:t>
            </a:r>
            <a:r>
              <a:rPr lang="en-US"/>
              <a:t> per </a:t>
            </a:r>
            <a:r>
              <a:rPr lang="en-US" err="1"/>
              <a:t>conubia</a:t>
            </a:r>
            <a:r>
              <a:rPr lang="en-US"/>
              <a:t> nostra, per </a:t>
            </a:r>
            <a:r>
              <a:rPr lang="en-US" err="1"/>
              <a:t>inceptos</a:t>
            </a:r>
            <a:r>
              <a:rPr lang="en-US"/>
              <a:t> </a:t>
            </a:r>
            <a:r>
              <a:rPr lang="en-US" err="1"/>
              <a:t>himenaeos</a:t>
            </a:r>
            <a:r>
              <a:rPr lang="en-US"/>
              <a:t>. Integer et dictum </a:t>
            </a:r>
            <a:r>
              <a:rPr lang="en-US" err="1"/>
              <a:t>felis</a:t>
            </a:r>
            <a:r>
              <a:rPr lang="en-US"/>
              <a:t>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et libero gravida,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et </a:t>
            </a:r>
            <a:r>
              <a:rPr lang="en-US" err="1"/>
              <a:t>erat</a:t>
            </a:r>
            <a:r>
              <a:rPr lang="en-US"/>
              <a:t> non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a magna. </a:t>
            </a:r>
            <a:endParaRPr lang="en-US" b="0" i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7790688" y="404733"/>
            <a:ext cx="2767594" cy="542913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7A363"/>
              </a:buClr>
              <a:buNone/>
              <a:defRPr b="0" i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r>
              <a:rPr lang="en-US" dirty="0"/>
              <a:t>Click an icon below to add media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3C70F9-A98A-C941-821E-F6832C9247AB}"/>
              </a:ext>
            </a:extLst>
          </p:cNvPr>
          <p:cNvCxnSpPr>
            <a:cxnSpLocks/>
          </p:cNvCxnSpPr>
          <p:nvPr userDrawn="1"/>
        </p:nvCxnSpPr>
        <p:spPr>
          <a:xfrm>
            <a:off x="914400" y="404734"/>
            <a:ext cx="0" cy="412146"/>
          </a:xfrm>
          <a:prstGeom prst="line">
            <a:avLst/>
          </a:prstGeom>
          <a:ln w="19050">
            <a:solidFill>
              <a:srgbClr val="005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9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069769"/>
            <a:ext cx="5539410" cy="268943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4000" b="0" i="0" spc="0">
                <a:solidFill>
                  <a:srgbClr val="414245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</a:lstStyle>
          <a:p>
            <a:r>
              <a:rPr lang="en-US" dirty="0"/>
              <a:t>Thank you message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239000" y="1069975"/>
            <a:ext cx="4038600" cy="4630738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2800" b="0" i="0">
                <a:solidFill>
                  <a:srgbClr val="414245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400" b="0" i="0" spc="0">
                <a:latin typeface="Open Sans" charset="0"/>
                <a:ea typeface="Open Sans" charset="0"/>
                <a:cs typeface="Open Sans" charset="0"/>
              </a:rPr>
              <a:t>Contact:</a:t>
            </a:r>
          </a:p>
          <a:p>
            <a:pPr>
              <a:lnSpc>
                <a:spcPct val="120000"/>
              </a:lnSpc>
            </a:pPr>
            <a:r>
              <a:rPr lang="en-US" sz="2400" b="0" i="0" spc="0" err="1">
                <a:latin typeface="Open Sans" charset="0"/>
                <a:ea typeface="Open Sans" charset="0"/>
                <a:cs typeface="Open Sans" charset="0"/>
              </a:rPr>
              <a:t>abc@wiley.com</a:t>
            </a:r>
            <a:endParaRPr lang="en-US" sz="2400" b="0" i="0" spc="0"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ct val="120000"/>
              </a:lnSpc>
            </a:pPr>
            <a:r>
              <a:rPr lang="en-US" sz="2400" b="0" i="0" spc="0">
                <a:latin typeface="Open Sans" charset="0"/>
                <a:ea typeface="Open Sans" charset="0"/>
                <a:cs typeface="Open Sans" charset="0"/>
              </a:rPr>
              <a:t>123-456-7890</a:t>
            </a:r>
            <a:endParaRPr lang="en-US" sz="2400" b="0" i="0" spc="0">
              <a:latin typeface="Open Sans Light" charset="0"/>
              <a:ea typeface="Open Sans Light" charset="0"/>
              <a:cs typeface="Open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5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198042"/>
            <a:ext cx="1219200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0" y="6375400"/>
            <a:ext cx="1096292" cy="22997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57200" y="6126480"/>
            <a:ext cx="112471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0" y="6375400"/>
            <a:ext cx="1096292" cy="22997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57200" y="6126480"/>
            <a:ext cx="112471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23FDC59-95CD-4D59-9437-039617750E3C}"/>
              </a:ext>
            </a:extLst>
          </p:cNvPr>
          <p:cNvSpPr txBox="1"/>
          <p:nvPr userDrawn="1"/>
        </p:nvSpPr>
        <p:spPr>
          <a:xfrm>
            <a:off x="377504" y="6301086"/>
            <a:ext cx="31742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Wiley Research Seminar | March 9</a:t>
            </a:r>
            <a:r>
              <a:rPr lang="en-US" sz="10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16</a:t>
            </a:r>
            <a:r>
              <a:rPr lang="en-US" sz="10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93844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400" kern="1200">
          <a:solidFill>
            <a:srgbClr val="4142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one/article?id=10.1371/journal.pone.022397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1B45B-50FF-4DA2-BF7D-70E8E5E25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846" y="2908004"/>
            <a:ext cx="9144000" cy="2192337"/>
          </a:xfrm>
        </p:spPr>
        <p:txBody>
          <a:bodyPr/>
          <a:lstStyle/>
          <a:p>
            <a:r>
              <a:rPr lang="en-US" dirty="0"/>
              <a:t>The New Normal and </a:t>
            </a:r>
            <a:br>
              <a:rPr lang="en-US" dirty="0"/>
            </a:br>
            <a:r>
              <a:rPr lang="en-US" dirty="0"/>
              <a:t>Innovation in Publishing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027A1-2724-481C-973E-9F4565AFED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846" y="5582941"/>
            <a:ext cx="9144000" cy="8461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Wiley Research Seminar |March 9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and March 16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2021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9CDCE65-0D41-47A1-A231-2F614DF78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846" y="5108279"/>
            <a:ext cx="9144000" cy="474662"/>
          </a:xfrm>
        </p:spPr>
        <p:txBody>
          <a:bodyPr/>
          <a:lstStyle/>
          <a:p>
            <a:r>
              <a:rPr lang="en-US" dirty="0"/>
              <a:t>Steven Ottogalli, Assoc. Editorial Director, Wiley</a:t>
            </a:r>
          </a:p>
        </p:txBody>
      </p:sp>
    </p:spTree>
    <p:extLst>
      <p:ext uri="{BB962C8B-B14F-4D97-AF65-F5344CB8AC3E}">
        <p14:creationId xmlns:p14="http://schemas.microsoft.com/office/powerpoint/2010/main" val="947700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Diagram&#10;&#10;Description automatically generated">
            <a:extLst>
              <a:ext uri="{FF2B5EF4-FFF2-40B4-BE49-F238E27FC236}">
                <a16:creationId xmlns:a16="http://schemas.microsoft.com/office/drawing/2014/main" id="{ABC1D3DE-FDA2-4D75-8BE2-29D1DF14CA1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813" b="7813"/>
          <a:stretch>
            <a:fillRect/>
          </a:stretch>
        </p:blipFill>
        <p:spPr/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B3C988-E0FF-4A24-AC57-2314E4A0C280}"/>
              </a:ext>
            </a:extLst>
          </p:cNvPr>
          <p:cNvSpPr txBox="1"/>
          <p:nvPr/>
        </p:nvSpPr>
        <p:spPr>
          <a:xfrm>
            <a:off x="6906986" y="2074783"/>
            <a:ext cx="495844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50"/>
              </a:spcBef>
              <a:spcAft>
                <a:spcPts val="50"/>
              </a:spcAft>
            </a:pPr>
            <a:r>
              <a:rPr lang="en-US" sz="34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Reliably publishing the highest quality content, using resilient processes and tools.</a:t>
            </a:r>
          </a:p>
        </p:txBody>
      </p:sp>
    </p:spTree>
    <p:extLst>
      <p:ext uri="{BB962C8B-B14F-4D97-AF65-F5344CB8AC3E}">
        <p14:creationId xmlns:p14="http://schemas.microsoft.com/office/powerpoint/2010/main" val="3818841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269EED-445C-4A38-AD8E-9836300F8C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85"/>
          <a:stretch/>
        </p:blipFill>
        <p:spPr>
          <a:xfrm>
            <a:off x="4119001" y="1874328"/>
            <a:ext cx="4114800" cy="258352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A1162F-4714-4910-B6FE-F378613166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Unlocking the power of automation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FFCCD-9122-44C9-A175-42DA9C819D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11" y="4195537"/>
            <a:ext cx="4215138" cy="1915015"/>
          </a:xfrm>
        </p:spPr>
        <p:txBody>
          <a:bodyPr/>
          <a:lstStyle/>
          <a:p>
            <a:endParaRPr lang="en-US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Contemporary design</a:t>
            </a:r>
          </a:p>
          <a:p>
            <a:pPr algn="ctr"/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5DC7500-617E-48F5-9A4B-87C0506309D6}"/>
              </a:ext>
            </a:extLst>
          </p:cNvPr>
          <p:cNvSpPr txBox="1">
            <a:spLocks/>
          </p:cNvSpPr>
          <p:nvPr/>
        </p:nvSpPr>
        <p:spPr>
          <a:xfrm>
            <a:off x="4641972" y="4195538"/>
            <a:ext cx="3208992" cy="19150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0" i="0" kern="120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Right-fit copyediting</a:t>
            </a:r>
          </a:p>
          <a:p>
            <a:pPr algn="ctr"/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5F2573F-5A24-4D03-85AE-6CB11B774FFB}"/>
              </a:ext>
            </a:extLst>
          </p:cNvPr>
          <p:cNvSpPr txBox="1">
            <a:spLocks/>
          </p:cNvSpPr>
          <p:nvPr/>
        </p:nvSpPr>
        <p:spPr>
          <a:xfrm>
            <a:off x="8728339" y="4243617"/>
            <a:ext cx="3208993" cy="19150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0" i="0" kern="120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Lean workflows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43F0A3-EC28-4EF3-B368-4459038BA4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0" b="1"/>
          <a:stretch/>
        </p:blipFill>
        <p:spPr>
          <a:xfrm>
            <a:off x="8168640" y="1874328"/>
            <a:ext cx="4023360" cy="25835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3AFE48-6368-43B8-A941-2AF5DFFE56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65" t="60370"/>
          <a:stretch/>
        </p:blipFill>
        <p:spPr>
          <a:xfrm>
            <a:off x="9312" y="1874329"/>
            <a:ext cx="4114800" cy="257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13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3856012-EE42-4DA2-9917-EA2DDCE50E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32BF36-EB57-41D7-A269-3465366FAB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78ED1C-0D11-49F9-8D3E-28800EE1320A}"/>
              </a:ext>
            </a:extLst>
          </p:cNvPr>
          <p:cNvSpPr txBox="1"/>
          <p:nvPr/>
        </p:nvSpPr>
        <p:spPr>
          <a:xfrm>
            <a:off x="1664177" y="2921168"/>
            <a:ext cx="88636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Making publishing work better, for everyone.</a:t>
            </a:r>
          </a:p>
          <a:p>
            <a:endParaRPr lang="en-US" sz="3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765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F9394-5FBE-4F28-B06F-0E9DBA337A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88914-4E34-457F-9380-86D76C0CE8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Steven Ottogalli</a:t>
            </a:r>
          </a:p>
          <a:p>
            <a:r>
              <a:rPr lang="it-IT" dirty="0"/>
              <a:t>sottogalli@wiley.com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990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icture containing skating, outdoor, trick, ramp&#10;&#10;Description automatically generated">
            <a:extLst>
              <a:ext uri="{FF2B5EF4-FFF2-40B4-BE49-F238E27FC236}">
                <a16:creationId xmlns:a16="http://schemas.microsoft.com/office/drawing/2014/main" id="{96EA3701-6DA9-4E93-BA8B-B293D31CFFC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500" b="12500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882204-F7F8-4304-A9CA-F6EB99A12B4B}"/>
              </a:ext>
            </a:extLst>
          </p:cNvPr>
          <p:cNvSpPr txBox="1"/>
          <p:nvPr/>
        </p:nvSpPr>
        <p:spPr>
          <a:xfrm>
            <a:off x="807390" y="957996"/>
            <a:ext cx="66261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3400" b="1" dirty="0">
                <a:solidFill>
                  <a:srgbClr val="0052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we’re all focused on helping researchers share their best work with more people, everyone benefits</a:t>
            </a:r>
          </a:p>
        </p:txBody>
      </p:sp>
    </p:spTree>
    <p:extLst>
      <p:ext uri="{BB962C8B-B14F-4D97-AF65-F5344CB8AC3E}">
        <p14:creationId xmlns:p14="http://schemas.microsoft.com/office/powerpoint/2010/main" val="2933078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A258B9-D009-4E9D-87F8-2D85EC06B4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New Normal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4643AE-4E28-4F10-8728-A79D9EE201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1115568"/>
            <a:ext cx="10562253" cy="1513332"/>
          </a:xfrm>
        </p:spPr>
        <p:txBody>
          <a:bodyPr>
            <a:normAutofit/>
          </a:bodyPr>
          <a:lstStyle/>
          <a:p>
            <a:endParaRPr lang="en-US" sz="3000" dirty="0"/>
          </a:p>
          <a:p>
            <a:r>
              <a:rPr lang="en-US" sz="3000" b="1" dirty="0"/>
              <a:t>The same goal, in a changing world.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61B35-EECE-488B-902E-EEFD4AD969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New economic realities driven by research funders and by the pandemic</a:t>
            </a:r>
          </a:p>
          <a:p>
            <a:endParaRPr lang="en-US" dirty="0"/>
          </a:p>
          <a:p>
            <a:r>
              <a:rPr lang="en-US" dirty="0"/>
              <a:t>Increased pressure on editors, peer reviewers and authors</a:t>
            </a:r>
          </a:p>
          <a:p>
            <a:endParaRPr lang="en-US" dirty="0"/>
          </a:p>
          <a:p>
            <a:r>
              <a:rPr lang="en-US" dirty="0"/>
              <a:t>Dependency on manual inputs and interventions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97EC87-89D0-496E-BB46-0C6FBD2AF7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915275" y="6422064"/>
            <a:ext cx="2952750" cy="2466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89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icture containing chart&#10;&#10;Description automatically generated">
            <a:extLst>
              <a:ext uri="{FF2B5EF4-FFF2-40B4-BE49-F238E27FC236}">
                <a16:creationId xmlns:a16="http://schemas.microsoft.com/office/drawing/2014/main" id="{41D44D68-4999-4EF8-809D-64308109A09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9725" r="32973" b="9725"/>
          <a:stretch/>
        </p:blipFill>
        <p:spPr>
          <a:xfrm>
            <a:off x="5288097" y="-20994"/>
            <a:ext cx="6903904" cy="6175699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BF8161-C907-44E2-AB6D-CCC1A291D32D}"/>
              </a:ext>
            </a:extLst>
          </p:cNvPr>
          <p:cNvSpPr/>
          <p:nvPr/>
        </p:nvSpPr>
        <p:spPr>
          <a:xfrm>
            <a:off x="0" y="-20994"/>
            <a:ext cx="5288096" cy="61756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17B1A5-6885-4ED8-82CE-B78F6F1EA0E6}"/>
              </a:ext>
            </a:extLst>
          </p:cNvPr>
          <p:cNvSpPr txBox="1"/>
          <p:nvPr/>
        </p:nvSpPr>
        <p:spPr>
          <a:xfrm>
            <a:off x="220338" y="2205080"/>
            <a:ext cx="49245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pressures in the publishing ecosystem increase, </a:t>
            </a:r>
          </a:p>
          <a:p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we’re accelerating our ability to solve for them</a:t>
            </a:r>
          </a:p>
          <a:p>
            <a:pPr algn="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91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878682D-C3E6-40B5-9688-D2CD54B5D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246" y="1566421"/>
            <a:ext cx="4751017" cy="4129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A1162F-4714-4910-B6FE-F378613166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Free Format Submission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FFCCD-9122-44C9-A175-42DA9C819D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4792" y="1252728"/>
            <a:ext cx="5467522" cy="4348162"/>
          </a:xfrm>
        </p:spPr>
        <p:txBody>
          <a:bodyPr/>
          <a:lstStyle/>
          <a:p>
            <a:endParaRPr lang="en-US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Flexibility to submit papers in the format that authors prefer.</a:t>
            </a:r>
          </a:p>
          <a:p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Free format submission saves time for authors and builds journal reputation with an easy submission experience.</a:t>
            </a:r>
          </a:p>
          <a:p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01C85-4C96-4AED-804A-2E1D23E1D64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915275" y="6422064"/>
            <a:ext cx="2952750" cy="2466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06A32011-B398-4884-A34C-0714F1FB4BDD}"/>
              </a:ext>
            </a:extLst>
          </p:cNvPr>
          <p:cNvSpPr/>
          <p:nvPr/>
        </p:nvSpPr>
        <p:spPr>
          <a:xfrm flipH="1">
            <a:off x="6258904" y="3797449"/>
            <a:ext cx="5411359" cy="1204493"/>
          </a:xfrm>
          <a:prstGeom prst="wedgeRectCallout">
            <a:avLst>
              <a:gd name="adj1" fmla="val 7197"/>
              <a:gd name="adj2" fmla="val 776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“time spent on reformatting delays most publications by at least two weeks and by over three months in about 20% of manuscripts.”</a:t>
            </a:r>
            <a:endParaRPr lang="en-US" sz="2200" dirty="0"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0F9539-1B17-495E-97EC-213560DC0B8A}"/>
              </a:ext>
            </a:extLst>
          </p:cNvPr>
          <p:cNvSpPr txBox="1"/>
          <p:nvPr/>
        </p:nvSpPr>
        <p:spPr>
          <a:xfrm>
            <a:off x="6877265" y="5796608"/>
            <a:ext cx="48349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https://journals.plos.org/plosone/article?id=10.1371/journal.pone.0223976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77392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B96217-40C6-4179-BE23-3977A2FF81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Research Exchange (</a:t>
            </a:r>
            <a:r>
              <a:rPr lang="en-US" dirty="0" err="1"/>
              <a:t>ReX</a:t>
            </a:r>
            <a:r>
              <a:rPr lang="en-US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6DA39B-399C-4723-8019-000C1AF97B2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915275" y="6422064"/>
            <a:ext cx="2952750" cy="2466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00D1C0B-859D-4776-A76C-6072F2F258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4792" y="1252728"/>
            <a:ext cx="5467522" cy="4348162"/>
          </a:xfrm>
        </p:spPr>
        <p:txBody>
          <a:bodyPr/>
          <a:lstStyle/>
          <a:p>
            <a:endParaRPr lang="en-US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 smart, simple submission platform.</a:t>
            </a:r>
          </a:p>
          <a:p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Powered by machine learning,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ReX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reads the author’s manuscript and auto-populates fields with key information for the author to verify.</a:t>
            </a:r>
          </a:p>
          <a:p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AF2DAC-F6D0-4691-82BA-E6680B28E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572" y="795528"/>
            <a:ext cx="4625509" cy="500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35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2D3E32-1A88-4BEB-A01F-6205EDF1EC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Transfer Networks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B079D-1690-4DB2-B2F2-60BBB0C7BFF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915275" y="6422064"/>
            <a:ext cx="2952750" cy="2466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00E265B-2264-4996-BB81-A203668F46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4792" y="1252728"/>
            <a:ext cx="10795248" cy="4348162"/>
          </a:xfrm>
        </p:spPr>
        <p:txBody>
          <a:bodyPr/>
          <a:lstStyle/>
          <a:p>
            <a:endParaRPr lang="en-US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Seamless resubmission alternatives for publishable papers, benefiting authors, reviewers, and the whole community.</a:t>
            </a:r>
          </a:p>
          <a:p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6" name="Picture 5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EB9E1BE4-C493-489B-98D1-B126FBC0E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47" y="3172996"/>
            <a:ext cx="1484825" cy="1484825"/>
          </a:xfrm>
          <a:prstGeom prst="rect">
            <a:avLst/>
          </a:prstGeom>
        </p:spPr>
      </p:pic>
      <p:pic>
        <p:nvPicPr>
          <p:cNvPr id="7" name="Picture 6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6F14434F-6568-4DA5-9B90-B66F068C2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933" y="3176493"/>
            <a:ext cx="1481328" cy="1481328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BF035D0A-0351-407C-8D90-BE5263D42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922" y="3172996"/>
            <a:ext cx="1481328" cy="14813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59B97B-9BB9-4C1A-AEEB-55664B6B2D71}"/>
              </a:ext>
            </a:extLst>
          </p:cNvPr>
          <p:cNvSpPr txBox="1"/>
          <p:nvPr/>
        </p:nvSpPr>
        <p:spPr>
          <a:xfrm>
            <a:off x="1183184" y="4700108"/>
            <a:ext cx="3137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Better Publishing Experience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AD74A7-62E9-4096-82A0-79E00C747735}"/>
              </a:ext>
            </a:extLst>
          </p:cNvPr>
          <p:cNvSpPr txBox="1"/>
          <p:nvPr/>
        </p:nvSpPr>
        <p:spPr>
          <a:xfrm>
            <a:off x="4892465" y="4697585"/>
            <a:ext cx="2919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Efficient Peer Review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1C379A-33B7-440B-A838-D84D69A77D6F}"/>
              </a:ext>
            </a:extLst>
          </p:cNvPr>
          <p:cNvSpPr txBox="1"/>
          <p:nvPr/>
        </p:nvSpPr>
        <p:spPr>
          <a:xfrm>
            <a:off x="8395509" y="4697585"/>
            <a:ext cx="2849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Quality Submissions</a:t>
            </a:r>
          </a:p>
        </p:txBody>
      </p:sp>
    </p:spTree>
    <p:extLst>
      <p:ext uri="{BB962C8B-B14F-4D97-AF65-F5344CB8AC3E}">
        <p14:creationId xmlns:p14="http://schemas.microsoft.com/office/powerpoint/2010/main" val="2680257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73EEF60-0593-4FDB-A86E-A26D98FFA14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813" b="7813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711E98-C551-4AF5-B86F-76CE76617C24}"/>
              </a:ext>
            </a:extLst>
          </p:cNvPr>
          <p:cNvSpPr txBox="1"/>
          <p:nvPr/>
        </p:nvSpPr>
        <p:spPr>
          <a:xfrm>
            <a:off x="154246" y="2231624"/>
            <a:ext cx="436876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US" sz="3400" b="1" dirty="0">
                <a:solidFill>
                  <a:srgbClr val="0052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Ensuring integrity and quality while getting time back in the publication process.</a:t>
            </a:r>
          </a:p>
        </p:txBody>
      </p:sp>
    </p:spTree>
    <p:extLst>
      <p:ext uri="{BB962C8B-B14F-4D97-AF65-F5344CB8AC3E}">
        <p14:creationId xmlns:p14="http://schemas.microsoft.com/office/powerpoint/2010/main" val="1977496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7125F71-E585-4B52-AC99-855347AB1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1115568"/>
            <a:ext cx="10319657" cy="1513332"/>
          </a:xfrm>
        </p:spPr>
        <p:txBody>
          <a:bodyPr>
            <a:normAutofit/>
          </a:bodyPr>
          <a:lstStyle/>
          <a:p>
            <a:endParaRPr lang="en-US" sz="3000" dirty="0"/>
          </a:p>
          <a:p>
            <a:r>
              <a:rPr lang="en-US" sz="3000" b="1" dirty="0"/>
              <a:t>Experts to guide all aspects of the review process.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0088E-F987-4903-B1BE-0FA3734A0D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Expert Guidance and Support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80DBFE-74D1-4B0A-BA9B-346DABF0A6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4791" y="2948940"/>
            <a:ext cx="10491537" cy="26519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Data-backed guidance on improving speed and the author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Detailed, tailored reporting on journal and performance metrics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Onboarding and training assistance for incoming editors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Publication ethics guidance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Best practices to improve editorial processes, referring manuscripts, and transparency in peer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502399"/>
      </p:ext>
    </p:extLst>
  </p:cSld>
  <p:clrMapOvr>
    <a:masterClrMapping/>
  </p:clrMapOvr>
</p:sld>
</file>

<file path=ppt/theme/theme1.xml><?xml version="1.0" encoding="utf-8"?>
<a:theme xmlns:a="http://schemas.openxmlformats.org/drawingml/2006/main" name="Wiley-corporate-6192017-teal-Mac">
  <a:themeElements>
    <a:clrScheme name="WIley Research Colors">
      <a:dk1>
        <a:srgbClr val="000000"/>
      </a:dk1>
      <a:lt1>
        <a:srgbClr val="FFFFFF"/>
      </a:lt1>
      <a:dk2>
        <a:srgbClr val="414146"/>
      </a:dk2>
      <a:lt2>
        <a:srgbClr val="D8D9DA"/>
      </a:lt2>
      <a:accent1>
        <a:srgbClr val="005174"/>
      </a:accent1>
      <a:accent2>
        <a:srgbClr val="06A362"/>
      </a:accent2>
      <a:accent3>
        <a:srgbClr val="00E788"/>
      </a:accent3>
      <a:accent4>
        <a:srgbClr val="FFAF05"/>
      </a:accent4>
      <a:accent5>
        <a:srgbClr val="414145"/>
      </a:accent5>
      <a:accent6>
        <a:srgbClr val="000000"/>
      </a:accent6>
      <a:hlink>
        <a:srgbClr val="FFD905"/>
      </a:hlink>
      <a:folHlink>
        <a:srgbClr val="EFEFF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7C0D279C-CE26-FE42-BC66-6012F351397B}" vid="{52857A85-C30F-BB49-82A0-8A3D9E6605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72093474D12345BCE43689404390CA" ma:contentTypeVersion="13" ma:contentTypeDescription="Create a new document." ma:contentTypeScope="" ma:versionID="34c3ba36e6d4665baa632859da0cd6e4">
  <xsd:schema xmlns:xsd="http://www.w3.org/2001/XMLSchema" xmlns:xs="http://www.w3.org/2001/XMLSchema" xmlns:p="http://schemas.microsoft.com/office/2006/metadata/properties" xmlns:ns3="c3237b62-a9ec-4e26-9bdb-e8fb0456a157" xmlns:ns4="7665bf77-e837-4f8d-b7f5-99ffaed89516" targetNamespace="http://schemas.microsoft.com/office/2006/metadata/properties" ma:root="true" ma:fieldsID="c3ece8ccf1dcc017f88e12a6827c9b55" ns3:_="" ns4:_="">
    <xsd:import namespace="c3237b62-a9ec-4e26-9bdb-e8fb0456a157"/>
    <xsd:import namespace="7665bf77-e837-4f8d-b7f5-99ffaed895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237b62-a9ec-4e26-9bdb-e8fb0456a1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65bf77-e837-4f8d-b7f5-99ffaed8951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27106A-F93F-41DC-8B72-8E2BABFF95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2C6500-7325-445A-8703-71D8E8AFCB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237b62-a9ec-4e26-9bdb-e8fb0456a157"/>
    <ds:schemaRef ds:uri="7665bf77-e837-4f8d-b7f5-99ffaed895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3BBC75-2C4D-4956-AEE4-806ACE4B6A7B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7665bf77-e837-4f8d-b7f5-99ffaed89516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c3237b62-a9ec-4e26-9bdb-e8fb0456a157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Microsoft Office PowerPoint</Application>
  <PresentationFormat>Widescreen</PresentationFormat>
  <Paragraphs>56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Franklin Gothic Book</vt:lpstr>
      <vt:lpstr>Open Sans</vt:lpstr>
      <vt:lpstr>Open Sans Light</vt:lpstr>
      <vt:lpstr>Open Sans Regular</vt:lpstr>
      <vt:lpstr>Source Sans Pro</vt:lpstr>
      <vt:lpstr>Source Serif Pro</vt:lpstr>
      <vt:lpstr>Wiley-corporate-6192017-teal-Mac</vt:lpstr>
      <vt:lpstr>The New Normal and  Innovation in Publishing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7</cp:revision>
  <dcterms:modified xsi:type="dcterms:W3CDTF">2021-02-20T02:47:17Z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0x0101000872093474D12345BCE43689404390CA</vt:lpwstr>
  </property>
</Properties>
</file>